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0" r:id="rId1"/>
  </p:sldMasterIdLst>
  <p:sldIdLst>
    <p:sldId id="257" r:id="rId2"/>
    <p:sldId id="258" r:id="rId3"/>
    <p:sldId id="259" r:id="rId4"/>
    <p:sldId id="260" r:id="rId5"/>
    <p:sldId id="267" r:id="rId6"/>
    <p:sldId id="262" r:id="rId7"/>
    <p:sldId id="264" r:id="rId8"/>
    <p:sldId id="266" r:id="rId9"/>
    <p:sldId id="26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F2B288-719E-C24C-9C2D-D37122B43FF9}" v="294" dt="2019-11-22T10:28:26.880"/>
    <p1510:client id="{621F5949-6CCD-4751-9407-802F179E9A0E}" v="12" dt="2019-11-23T00:49:00.895"/>
    <p1510:client id="{879F3C0B-0547-0E81-85FF-CBF75B8B293C}" v="4" dt="2019-11-23T08:51:00.559"/>
    <p1510:client id="{A0764179-13A6-3EED-0E8E-07A5F21FEC15}" v="45" dt="2019-11-23T09:26:18.542"/>
    <p1510:client id="{CFCB1D1B-4D37-0214-DA13-F87E6C39C439}" v="2" dt="2019-11-22T23:52:43.264"/>
    <p1510:client id="{F9DBDAB3-2CB0-9411-3916-CECE2F2D7CAA}" v="45" dt="2019-11-22T09:51:24.9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23-Nov-19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714601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dirty="0"/>
              <a:pPr/>
              <a:t>23-Nov-19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980840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23-Nov-19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966493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5586B75A-687E-405C-8A0B-8D00578BA2C3}" type="datetimeFigureOut">
              <a:rPr lang="en-US" dirty="0"/>
              <a:pPr/>
              <a:t>23-Nov-19</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4142213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5586B75A-687E-405C-8A0B-8D00578BA2C3}" type="datetimeFigureOut">
              <a:rPr lang="en-US" dirty="0"/>
              <a:pPr/>
              <a:t>23-Nov-19</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706706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5586B75A-687E-405C-8A0B-8D00578BA2C3}" type="datetimeFigureOut">
              <a:rPr lang="en-US" dirty="0"/>
              <a:pPr/>
              <a:t>23-Nov-19</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714641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23-Nov-19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869555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23-Nov-19</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095601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50000"/>
              <a:lumOff val="5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23-Nov-19</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499303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23-Nov-19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846640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23-Nov-19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22498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fld id="{5586B75A-687E-405C-8A0B-8D00578BA2C3}" type="datetimeFigureOut">
              <a:rPr lang="en-US" dirty="0"/>
              <a:pPr/>
              <a:t>23-Nov-19</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2576574083"/>
      </p:ext>
    </p:extLst>
  </p:cSld>
  <p:clrMap bg1="dk1" tx1="lt1" bg2="dk2" tx2="lt2" accent1="accent1" accent2="accent2" accent3="accent3" accent4="accent4" accent5="accent5" accent6="accent6" hlink="hlink" folHlink="folHlink"/>
  <p:sldLayoutIdLst>
    <p:sldLayoutId id="2147484051" r:id="rId1"/>
    <p:sldLayoutId id="2147484052" r:id="rId2"/>
    <p:sldLayoutId id="2147484053" r:id="rId3"/>
    <p:sldLayoutId id="2147484054" r:id="rId4"/>
    <p:sldLayoutId id="2147484055" r:id="rId5"/>
    <p:sldLayoutId id="2147484056" r:id="rId6"/>
    <p:sldLayoutId id="2147484057" r:id="rId7"/>
    <p:sldLayoutId id="2147484058" r:id="rId8"/>
    <p:sldLayoutId id="2147484059" r:id="rId9"/>
    <p:sldLayoutId id="2147484060" r:id="rId10"/>
    <p:sldLayoutId id="214748406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tabLst>
          <a:tab pos="1143000" algn="l"/>
        </a:tabLst>
        <a:defRPr sz="2000" kern="1200">
          <a:solidFill>
            <a:schemeClr val="bg2">
              <a:lumMod val="20000"/>
              <a:lumOff val="80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800" kern="1200">
          <a:solidFill>
            <a:schemeClr val="bg2">
              <a:lumMod val="20000"/>
              <a:lumOff val="80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600" kern="1200">
          <a:solidFill>
            <a:schemeClr val="bg2">
              <a:lumMod val="20000"/>
              <a:lumOff val="80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9">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8FBBCFC6-056D-4371-A591-9D074C0EF8EA}"/>
              </a:ext>
            </a:extLst>
          </p:cNvPr>
          <p:cNvSpPr>
            <a:spLocks noGrp="1"/>
          </p:cNvSpPr>
          <p:nvPr>
            <p:ph type="title"/>
          </p:nvPr>
        </p:nvSpPr>
        <p:spPr>
          <a:xfrm>
            <a:off x="494260" y="1683144"/>
            <a:ext cx="2774922" cy="3491712"/>
          </a:xfrm>
        </p:spPr>
        <p:txBody>
          <a:bodyPr vert="horz" lIns="91440" tIns="45720" rIns="91440" bIns="45720" rtlCol="0" anchor="t">
            <a:normAutofit/>
          </a:bodyPr>
          <a:lstStyle/>
          <a:p>
            <a:pPr algn="ctr"/>
            <a:r>
              <a:rPr lang="en-US">
                <a:latin typeface="Times New Roman"/>
                <a:ea typeface="+mj-lt"/>
                <a:cs typeface="+mj-lt"/>
              </a:rPr>
              <a:t>Prognosis:</a:t>
            </a:r>
            <a:endParaRPr lang="en-US">
              <a:latin typeface="Times New Roman"/>
              <a:cs typeface="Arial" panose="020B0604020202020204"/>
            </a:endParaRPr>
          </a:p>
        </p:txBody>
      </p:sp>
      <p:sp>
        <p:nvSpPr>
          <p:cNvPr id="3" name="Content Placeholder 2">
            <a:extLst>
              <a:ext uri="{FF2B5EF4-FFF2-40B4-BE49-F238E27FC236}">
                <a16:creationId xmlns:a16="http://schemas.microsoft.com/office/drawing/2014/main" id="{F1763D47-1E30-4C87-9413-BACE0B68CE5D}"/>
              </a:ext>
            </a:extLst>
          </p:cNvPr>
          <p:cNvSpPr>
            <a:spLocks noGrp="1"/>
          </p:cNvSpPr>
          <p:nvPr>
            <p:ph idx="1"/>
          </p:nvPr>
        </p:nvSpPr>
        <p:spPr>
          <a:xfrm>
            <a:off x="4361606" y="1683143"/>
            <a:ext cx="6627377" cy="3491713"/>
          </a:xfrm>
        </p:spPr>
        <p:txBody>
          <a:bodyPr>
            <a:noAutofit/>
          </a:bodyPr>
          <a:lstStyle/>
          <a:p>
            <a:pPr marL="0" indent="0">
              <a:buNone/>
            </a:pPr>
            <a:r>
              <a:rPr lang="en-US" sz="2800">
                <a:solidFill>
                  <a:schemeClr val="accent1"/>
                </a:solidFill>
                <a:ea typeface="+mn-lt"/>
                <a:cs typeface="+mn-lt"/>
              </a:rPr>
              <a:t>Complete remission is a possibility; however, it is limited to milder cases and rates are low. In general, asthmatic patients are much more prone to death from lung diseases, compared to those without. Permanent damage to lung function develops in some patients, most seen in smokers. Patients with unstable (brittle) asthma and those with previous admissions to an ICU are at a high risk for severe complications with their asthma.</a:t>
            </a:r>
            <a:endParaRPr lang="en-US" sz="2800">
              <a:solidFill>
                <a:schemeClr val="accent1"/>
              </a:solidFill>
              <a:cs typeface="Arial" panose="020B0604020202020204"/>
            </a:endParaRPr>
          </a:p>
        </p:txBody>
      </p:sp>
      <p:sp>
        <p:nvSpPr>
          <p:cNvPr id="44" name="Freeform: Shape 11">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44" descr="A close up of a sign&#10;&#10;Description generated with very high confidence">
            <a:extLst>
              <a:ext uri="{FF2B5EF4-FFF2-40B4-BE49-F238E27FC236}">
                <a16:creationId xmlns:a16="http://schemas.microsoft.com/office/drawing/2014/main" id="{1AEAFAAF-2884-4A16-8FED-ACBAB790F179}"/>
              </a:ext>
            </a:extLst>
          </p:cNvPr>
          <p:cNvPicPr>
            <a:picLocks noChangeAspect="1"/>
          </p:cNvPicPr>
          <p:nvPr/>
        </p:nvPicPr>
        <p:blipFill>
          <a:blip r:embed="rId2"/>
          <a:stretch>
            <a:fillRect/>
          </a:stretch>
        </p:blipFill>
        <p:spPr>
          <a:xfrm>
            <a:off x="696852" y="2716871"/>
            <a:ext cx="2143125" cy="2143125"/>
          </a:xfrm>
          <a:prstGeom prst="rect">
            <a:avLst/>
          </a:prstGeom>
        </p:spPr>
      </p:pic>
    </p:spTree>
    <p:extLst>
      <p:ext uri="{BB962C8B-B14F-4D97-AF65-F5344CB8AC3E}">
        <p14:creationId xmlns:p14="http://schemas.microsoft.com/office/powerpoint/2010/main" val="572118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97B47939-DFDB-455D-A0D4-43A78712E095}"/>
              </a:ext>
            </a:extLst>
          </p:cNvPr>
          <p:cNvSpPr>
            <a:spLocks noGrp="1"/>
          </p:cNvSpPr>
          <p:nvPr>
            <p:ph idx="1"/>
          </p:nvPr>
        </p:nvSpPr>
        <p:spPr>
          <a:xfrm>
            <a:off x="1264150" y="1496501"/>
            <a:ext cx="6461231" cy="3864998"/>
          </a:xfrm>
        </p:spPr>
        <p:txBody>
          <a:bodyPr vert="horz" lIns="91440" tIns="45720" rIns="91440" bIns="45720" rtlCol="0" anchor="ctr">
            <a:noAutofit/>
          </a:bodyPr>
          <a:lstStyle/>
          <a:p>
            <a:pPr marL="344170" indent="-344170"/>
            <a:r>
              <a:rPr lang="en-US" sz="2800">
                <a:solidFill>
                  <a:schemeClr val="accent1"/>
                </a:solidFill>
                <a:ea typeface="+mn-lt"/>
                <a:cs typeface="+mn-lt"/>
              </a:rPr>
              <a:t>Patients with asthma are treated with a regime of daily medicine or long-term control medicines, alongside an inhaler. Treatment for asthma may consist of corticosteroids such as </a:t>
            </a:r>
            <a:r>
              <a:rPr lang="en-US" sz="2800" err="1">
                <a:solidFill>
                  <a:schemeClr val="accent1"/>
                </a:solidFill>
                <a:ea typeface="+mn-lt"/>
                <a:cs typeface="+mn-lt"/>
              </a:rPr>
              <a:t>Celestone</a:t>
            </a:r>
            <a:r>
              <a:rPr lang="en-US" sz="2800">
                <a:solidFill>
                  <a:schemeClr val="accent1"/>
                </a:solidFill>
                <a:ea typeface="+mn-lt"/>
                <a:cs typeface="+mn-lt"/>
              </a:rPr>
              <a:t> or </a:t>
            </a:r>
            <a:r>
              <a:rPr lang="en-US" sz="2800" err="1">
                <a:solidFill>
                  <a:schemeClr val="accent1"/>
                </a:solidFill>
                <a:ea typeface="+mn-lt"/>
                <a:cs typeface="+mn-lt"/>
              </a:rPr>
              <a:t>Prelone</a:t>
            </a:r>
            <a:r>
              <a:rPr lang="en-US" sz="2800">
                <a:solidFill>
                  <a:schemeClr val="accent1"/>
                </a:solidFill>
                <a:ea typeface="+mn-lt"/>
                <a:cs typeface="+mn-lt"/>
              </a:rPr>
              <a:t>, Biologic medication such as Omalizumab or Mepolizumab, Leukotriene Modifiers such as zafirlukast and montelukast, Mast Cell Stabilizers such as Cromolyn or Nedocromil, and Inhaled long-acting beta2-agonists (LABAs) such as Fluticasone or Budesonide.</a:t>
            </a:r>
            <a:endParaRPr lang="en-US" sz="2800">
              <a:solidFill>
                <a:schemeClr val="accent1"/>
              </a:solidFill>
              <a:cs typeface="Arial" panose="020B0604020202020204"/>
            </a:endParaRPr>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F741F0A-FB08-435E-AD22-658A497FA1B1}"/>
              </a:ext>
            </a:extLst>
          </p:cNvPr>
          <p:cNvSpPr>
            <a:spLocks noGrp="1"/>
          </p:cNvSpPr>
          <p:nvPr>
            <p:ph type="title"/>
          </p:nvPr>
        </p:nvSpPr>
        <p:spPr>
          <a:xfrm>
            <a:off x="8982805" y="1865740"/>
            <a:ext cx="2947482" cy="3126520"/>
          </a:xfrm>
        </p:spPr>
        <p:txBody>
          <a:bodyPr>
            <a:normAutofit/>
          </a:bodyPr>
          <a:lstStyle/>
          <a:p>
            <a:r>
              <a:rPr lang="en-US">
                <a:ea typeface="+mj-lt"/>
                <a:cs typeface="+mj-lt"/>
              </a:rPr>
              <a:t>Treatment</a:t>
            </a:r>
            <a:endParaRPr lang="en-US">
              <a:cs typeface="Arial" panose="020B0604020202020204"/>
            </a:endParaRPr>
          </a:p>
        </p:txBody>
      </p:sp>
      <p:pic>
        <p:nvPicPr>
          <p:cNvPr id="4" name="Picture 4" descr="A picture containing person, indoor, holding, looking&#10;&#10;Description generated with very high confidence">
            <a:extLst>
              <a:ext uri="{FF2B5EF4-FFF2-40B4-BE49-F238E27FC236}">
                <a16:creationId xmlns:a16="http://schemas.microsoft.com/office/drawing/2014/main" id="{F90BABCA-9731-4923-854E-E0360793E513}"/>
              </a:ext>
            </a:extLst>
          </p:cNvPr>
          <p:cNvPicPr>
            <a:picLocks noChangeAspect="1"/>
          </p:cNvPicPr>
          <p:nvPr/>
        </p:nvPicPr>
        <p:blipFill>
          <a:blip r:embed="rId2"/>
          <a:stretch>
            <a:fillRect/>
          </a:stretch>
        </p:blipFill>
        <p:spPr>
          <a:xfrm>
            <a:off x="8922589" y="4070927"/>
            <a:ext cx="2743200" cy="1821656"/>
          </a:xfrm>
          <a:prstGeom prst="rect">
            <a:avLst/>
          </a:prstGeom>
        </p:spPr>
      </p:pic>
    </p:spTree>
    <p:extLst>
      <p:ext uri="{BB962C8B-B14F-4D97-AF65-F5344CB8AC3E}">
        <p14:creationId xmlns:p14="http://schemas.microsoft.com/office/powerpoint/2010/main" val="3357150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4D94985-B2B9-443C-88E4-DC6A03630DE4}"/>
              </a:ext>
            </a:extLst>
          </p:cNvPr>
          <p:cNvSpPr>
            <a:spLocks noGrp="1"/>
          </p:cNvSpPr>
          <p:nvPr>
            <p:ph type="title"/>
          </p:nvPr>
        </p:nvSpPr>
        <p:spPr>
          <a:xfrm>
            <a:off x="494260" y="1683144"/>
            <a:ext cx="2774922" cy="3491712"/>
          </a:xfrm>
        </p:spPr>
        <p:txBody>
          <a:bodyPr vert="horz" lIns="91440" tIns="45720" rIns="91440" bIns="45720" rtlCol="0" anchor="t">
            <a:normAutofit/>
          </a:bodyPr>
          <a:lstStyle/>
          <a:p>
            <a:pPr algn="ctr"/>
            <a:r>
              <a:rPr lang="en-US">
                <a:ea typeface="+mj-lt"/>
                <a:cs typeface="+mj-lt"/>
              </a:rPr>
              <a:t>Differential Diagnosis</a:t>
            </a:r>
            <a:endParaRPr lang="en-US">
              <a:cs typeface="Arial" panose="020B0604020202020204"/>
            </a:endParaRPr>
          </a:p>
        </p:txBody>
      </p:sp>
      <p:sp>
        <p:nvSpPr>
          <p:cNvPr id="3" name="Content Placeholder 2">
            <a:extLst>
              <a:ext uri="{FF2B5EF4-FFF2-40B4-BE49-F238E27FC236}">
                <a16:creationId xmlns:a16="http://schemas.microsoft.com/office/drawing/2014/main" id="{C4112BE6-32F0-46C1-97F3-7993163F4639}"/>
              </a:ext>
            </a:extLst>
          </p:cNvPr>
          <p:cNvSpPr>
            <a:spLocks noGrp="1"/>
          </p:cNvSpPr>
          <p:nvPr>
            <p:ph idx="1"/>
          </p:nvPr>
        </p:nvSpPr>
        <p:spPr>
          <a:xfrm>
            <a:off x="4361606" y="1683143"/>
            <a:ext cx="6627377" cy="3491713"/>
          </a:xfrm>
        </p:spPr>
        <p:txBody>
          <a:bodyPr>
            <a:normAutofit lnSpcReduction="10000"/>
          </a:bodyPr>
          <a:lstStyle/>
          <a:p>
            <a:pPr marL="344170" indent="-344170"/>
            <a:endParaRPr lang="en-US">
              <a:cs typeface="Arial" panose="020B0604020202020204"/>
            </a:endParaRPr>
          </a:p>
          <a:p>
            <a:pPr marL="344170" indent="-344170"/>
            <a:endParaRPr lang="en-US">
              <a:cs typeface="Arial" panose="020B0604020202020204"/>
            </a:endParaRPr>
          </a:p>
          <a:p>
            <a:pPr marL="344170" indent="-344170"/>
            <a:r>
              <a:rPr lang="en-US" sz="2800">
                <a:solidFill>
                  <a:schemeClr val="accent1"/>
                </a:solidFill>
                <a:ea typeface="+mn-lt"/>
                <a:cs typeface="+mn-lt"/>
              </a:rPr>
              <a:t>Some of the differential diagnosis for asthma include COPD, Bronchitis, Bronchiectasis, Pulmonary Edema, Pulmonary Embolism, Pneumonia, Hyperventilation Syndrome, Chemical Pneumonitis, and Foreign Body Obstruction. </a:t>
            </a:r>
            <a:r>
              <a:rPr lang="en-US">
                <a:solidFill>
                  <a:schemeClr val="accent3">
                    <a:lumMod val="60000"/>
                    <a:lumOff val="40000"/>
                  </a:schemeClr>
                </a:solidFill>
                <a:ea typeface="+mn-lt"/>
                <a:cs typeface="+mn-lt"/>
              </a:rPr>
              <a:t> </a:t>
            </a:r>
          </a:p>
          <a:p>
            <a:pPr marL="344170" indent="-344170"/>
            <a:endParaRPr lang="en-US"/>
          </a:p>
          <a:p>
            <a:pPr marL="344170" indent="-344170"/>
            <a:endParaRPr lang="en-US">
              <a:cs typeface="Arial"/>
            </a:endParaRPr>
          </a:p>
        </p:txBody>
      </p:sp>
      <p:sp>
        <p:nvSpPr>
          <p:cNvPr id="12" name="Freeform: Shape 11">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4" descr="A picture containing table&#10;&#10;Description generated with very high confidence">
            <a:extLst>
              <a:ext uri="{FF2B5EF4-FFF2-40B4-BE49-F238E27FC236}">
                <a16:creationId xmlns:a16="http://schemas.microsoft.com/office/drawing/2014/main" id="{9E8AED40-B554-4FBD-BF01-CD4B08BD9F42}"/>
              </a:ext>
            </a:extLst>
          </p:cNvPr>
          <p:cNvPicPr>
            <a:picLocks noChangeAspect="1"/>
          </p:cNvPicPr>
          <p:nvPr/>
        </p:nvPicPr>
        <p:blipFill>
          <a:blip r:embed="rId2"/>
          <a:stretch>
            <a:fillRect/>
          </a:stretch>
        </p:blipFill>
        <p:spPr>
          <a:xfrm>
            <a:off x="94891" y="2782480"/>
            <a:ext cx="3188897" cy="2141305"/>
          </a:xfrm>
          <a:prstGeom prst="rect">
            <a:avLst/>
          </a:prstGeom>
        </p:spPr>
      </p:pic>
    </p:spTree>
    <p:extLst>
      <p:ext uri="{BB962C8B-B14F-4D97-AF65-F5344CB8AC3E}">
        <p14:creationId xmlns:p14="http://schemas.microsoft.com/office/powerpoint/2010/main" val="2191916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6BACC2EA-4DDC-49F2-8FD1-F8DAB023B096}"/>
              </a:ext>
            </a:extLst>
          </p:cNvPr>
          <p:cNvSpPr>
            <a:spLocks noGrp="1"/>
          </p:cNvSpPr>
          <p:nvPr>
            <p:ph idx="1"/>
          </p:nvPr>
        </p:nvSpPr>
        <p:spPr>
          <a:xfrm>
            <a:off x="1264150" y="1496501"/>
            <a:ext cx="6461231" cy="3864998"/>
          </a:xfrm>
        </p:spPr>
        <p:txBody>
          <a:bodyPr>
            <a:normAutofit/>
          </a:bodyPr>
          <a:lstStyle/>
          <a:p>
            <a:pPr marL="344170" indent="-344170"/>
            <a:r>
              <a:rPr lang="en-US" sz="2800">
                <a:solidFill>
                  <a:schemeClr val="accent1"/>
                </a:solidFill>
                <a:ea typeface="+mn-lt"/>
                <a:cs typeface="+mn-lt"/>
              </a:rPr>
              <a:t>To understand symptoms and their causes, your doctor will have to review your medical history. This review may include your family history, current medications taken, current physical problems, and overall lifestyle. A physical exam will take a look at your ears, nose, eyes, throat, skin, chest and lungs.</a:t>
            </a:r>
            <a:endParaRPr lang="en-US" sz="2800">
              <a:solidFill>
                <a:schemeClr val="accent1"/>
              </a:solidFill>
              <a:cs typeface="Arial" panose="020B0604020202020204"/>
            </a:endParaRPr>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5F0F490-6E4B-47F4-A367-DD2E2336234A}"/>
              </a:ext>
            </a:extLst>
          </p:cNvPr>
          <p:cNvSpPr>
            <a:spLocks noGrp="1"/>
          </p:cNvSpPr>
          <p:nvPr>
            <p:ph type="title"/>
          </p:nvPr>
        </p:nvSpPr>
        <p:spPr>
          <a:xfrm>
            <a:off x="8982805" y="1865740"/>
            <a:ext cx="2947482" cy="3126520"/>
          </a:xfrm>
        </p:spPr>
        <p:txBody>
          <a:bodyPr vert="horz" lIns="91440" tIns="45720" rIns="91440" bIns="45720" rtlCol="0" anchor="t">
            <a:normAutofit/>
          </a:bodyPr>
          <a:lstStyle/>
          <a:p>
            <a:pPr algn="ctr"/>
            <a:r>
              <a:rPr lang="en-US">
                <a:ea typeface="+mj-lt"/>
                <a:cs typeface="+mj-lt"/>
              </a:rPr>
              <a:t>Actual diagnosis</a:t>
            </a:r>
            <a:endParaRPr lang="en-US">
              <a:cs typeface="Arial" panose="020B0604020202020204"/>
            </a:endParaRPr>
          </a:p>
        </p:txBody>
      </p:sp>
      <p:pic>
        <p:nvPicPr>
          <p:cNvPr id="4" name="Picture 4" descr="A close up of a logo&#10;&#10;Description generated with high confidence">
            <a:extLst>
              <a:ext uri="{FF2B5EF4-FFF2-40B4-BE49-F238E27FC236}">
                <a16:creationId xmlns:a16="http://schemas.microsoft.com/office/drawing/2014/main" id="{7C2FC5F0-09DE-4E07-9C6A-66C0FD14C790}"/>
              </a:ext>
            </a:extLst>
          </p:cNvPr>
          <p:cNvPicPr>
            <a:picLocks noChangeAspect="1"/>
          </p:cNvPicPr>
          <p:nvPr/>
        </p:nvPicPr>
        <p:blipFill>
          <a:blip r:embed="rId2"/>
          <a:stretch>
            <a:fillRect/>
          </a:stretch>
        </p:blipFill>
        <p:spPr>
          <a:xfrm>
            <a:off x="9037608" y="3121325"/>
            <a:ext cx="2743200" cy="2743200"/>
          </a:xfrm>
          <a:prstGeom prst="rect">
            <a:avLst/>
          </a:prstGeom>
        </p:spPr>
      </p:pic>
    </p:spTree>
    <p:extLst>
      <p:ext uri="{BB962C8B-B14F-4D97-AF65-F5344CB8AC3E}">
        <p14:creationId xmlns:p14="http://schemas.microsoft.com/office/powerpoint/2010/main" val="2161678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0" name="Freeform: Shape 9">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4D94985-B2B9-443C-88E4-DC6A03630DE4}"/>
              </a:ext>
            </a:extLst>
          </p:cNvPr>
          <p:cNvSpPr>
            <a:spLocks noGrp="1"/>
          </p:cNvSpPr>
          <p:nvPr>
            <p:ph type="title"/>
          </p:nvPr>
        </p:nvSpPr>
        <p:spPr>
          <a:xfrm>
            <a:off x="494260" y="1683144"/>
            <a:ext cx="2774922" cy="3491712"/>
          </a:xfrm>
        </p:spPr>
        <p:txBody>
          <a:bodyPr vert="horz" lIns="91440" tIns="45720" rIns="91440" bIns="45720" rtlCol="0" anchor="t">
            <a:normAutofit/>
          </a:bodyPr>
          <a:lstStyle/>
          <a:p>
            <a:pPr algn="ctr"/>
            <a:r>
              <a:rPr lang="en-US" dirty="0">
                <a:ea typeface="+mj-lt"/>
                <a:cs typeface="+mj-lt"/>
              </a:rPr>
              <a:t>Etiology</a:t>
            </a:r>
            <a:endParaRPr lang="en-US" dirty="0">
              <a:cs typeface="Arial" panose="020B0604020202020204"/>
            </a:endParaRPr>
          </a:p>
        </p:txBody>
      </p:sp>
      <p:sp>
        <p:nvSpPr>
          <p:cNvPr id="3" name="Content Placeholder 2">
            <a:extLst>
              <a:ext uri="{FF2B5EF4-FFF2-40B4-BE49-F238E27FC236}">
                <a16:creationId xmlns:a16="http://schemas.microsoft.com/office/drawing/2014/main" id="{C4112BE6-32F0-46C1-97F3-7993163F4639}"/>
              </a:ext>
            </a:extLst>
          </p:cNvPr>
          <p:cNvSpPr>
            <a:spLocks noGrp="1"/>
          </p:cNvSpPr>
          <p:nvPr>
            <p:ph idx="1"/>
          </p:nvPr>
        </p:nvSpPr>
        <p:spPr>
          <a:xfrm>
            <a:off x="4361606" y="943897"/>
            <a:ext cx="6627377" cy="4630993"/>
          </a:xfrm>
        </p:spPr>
        <p:txBody>
          <a:bodyPr>
            <a:normAutofit/>
          </a:bodyPr>
          <a:lstStyle/>
          <a:p>
            <a:pPr lvl="0"/>
            <a:r>
              <a:rPr lang="en-US" sz="2400" dirty="0"/>
              <a:t>The causes of asthma are mainly environmental. Exposure to irritants and allergens can trigger asthma. Airborne substances or pollutants such as to much pollen or cockroach wastes as well as dust mites also cause asthma. Some respiratory infections such as such as cold flue can also result to asthma. Other causes include strong emotions and stress, sulfites and some food preservatives such as beverages and wines preservative gases, and gastroesophageal reflux disease which brings stomach acid back up to the throat. Smoking and strong smell </a:t>
            </a:r>
            <a:r>
              <a:rPr lang="en-US" sz="2400" dirty="0" err="1"/>
              <a:t>acan</a:t>
            </a:r>
            <a:r>
              <a:rPr lang="en-US" sz="2400" dirty="0"/>
              <a:t> also cause asthma.</a:t>
            </a:r>
          </a:p>
        </p:txBody>
      </p:sp>
      <p:sp>
        <p:nvSpPr>
          <p:cNvPr id="12" name="Freeform: Shape 11">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4">
            <a:extLst>
              <a:ext uri="{FF2B5EF4-FFF2-40B4-BE49-F238E27FC236}">
                <a16:creationId xmlns:a16="http://schemas.microsoft.com/office/drawing/2014/main" id="{9E8AED40-B554-4FBD-BF01-CD4B08BD9F4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4891" y="2713703"/>
            <a:ext cx="3311986" cy="2461153"/>
          </a:xfrm>
          <a:prstGeom prst="rect">
            <a:avLst/>
          </a:prstGeom>
        </p:spPr>
      </p:pic>
    </p:spTree>
    <p:extLst>
      <p:ext uri="{BB962C8B-B14F-4D97-AF65-F5344CB8AC3E}">
        <p14:creationId xmlns:p14="http://schemas.microsoft.com/office/powerpoint/2010/main" val="1831035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6BACC2EA-4DDC-49F2-8FD1-F8DAB023B096}"/>
              </a:ext>
            </a:extLst>
          </p:cNvPr>
          <p:cNvSpPr>
            <a:spLocks noGrp="1"/>
          </p:cNvSpPr>
          <p:nvPr>
            <p:ph idx="1"/>
          </p:nvPr>
        </p:nvSpPr>
        <p:spPr>
          <a:xfrm>
            <a:off x="1264150" y="1496501"/>
            <a:ext cx="6461231" cy="3864998"/>
          </a:xfrm>
        </p:spPr>
        <p:txBody>
          <a:bodyPr>
            <a:normAutofit fontScale="92500" lnSpcReduction="20000"/>
          </a:bodyPr>
          <a:lstStyle/>
          <a:p>
            <a:pPr marL="344170" indent="-344170"/>
            <a:r>
              <a:rPr lang="en-US" sz="2800" dirty="0">
                <a:solidFill>
                  <a:schemeClr val="accent1"/>
                </a:solidFill>
                <a:ea typeface="+mn-lt"/>
                <a:cs typeface="+mn-lt"/>
              </a:rPr>
              <a:t>Asthma mostly affects people who have poor diets and poor lifestyles such as eating fatty food and lacking exercise. The prevalence is more in children than in adults, especially in the United States of America. Recent findings from research on asthma indicates that8.4% of people in the US are asthmatic as compared to the 4.3 % of the people in the whole world. However, these figures are rising. The prevalence is higher in children at 9.5% as compared to the adults at 7.7%</a:t>
            </a:r>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5F0F490-6E4B-47F4-A367-DD2E2336234A}"/>
              </a:ext>
            </a:extLst>
          </p:cNvPr>
          <p:cNvSpPr>
            <a:spLocks noGrp="1"/>
          </p:cNvSpPr>
          <p:nvPr>
            <p:ph type="title"/>
          </p:nvPr>
        </p:nvSpPr>
        <p:spPr>
          <a:xfrm>
            <a:off x="8982805" y="1865740"/>
            <a:ext cx="2947482" cy="3126520"/>
          </a:xfrm>
        </p:spPr>
        <p:txBody>
          <a:bodyPr vert="horz" lIns="91440" tIns="45720" rIns="91440" bIns="45720" rtlCol="0" anchor="t">
            <a:normAutofit/>
          </a:bodyPr>
          <a:lstStyle/>
          <a:p>
            <a:pPr algn="ctr"/>
            <a:r>
              <a:rPr lang="en-US" dirty="0">
                <a:ea typeface="+mj-lt"/>
                <a:cs typeface="+mj-lt"/>
              </a:rPr>
              <a:t>Epidemiology</a:t>
            </a:r>
            <a:endParaRPr lang="en-US" dirty="0">
              <a:cs typeface="Arial" panose="020B0604020202020204"/>
            </a:endParaRPr>
          </a:p>
        </p:txBody>
      </p:sp>
      <p:pic>
        <p:nvPicPr>
          <p:cNvPr id="4" name="Picture 4">
            <a:extLst>
              <a:ext uri="{FF2B5EF4-FFF2-40B4-BE49-F238E27FC236}">
                <a16:creationId xmlns:a16="http://schemas.microsoft.com/office/drawing/2014/main" id="{7C2FC5F0-09DE-4E07-9C6A-66C0FD14C79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979221" y="2875935"/>
            <a:ext cx="2954647" cy="2878324"/>
          </a:xfrm>
          <a:prstGeom prst="rect">
            <a:avLst/>
          </a:prstGeom>
        </p:spPr>
      </p:pic>
    </p:spTree>
    <p:extLst>
      <p:ext uri="{BB962C8B-B14F-4D97-AF65-F5344CB8AC3E}">
        <p14:creationId xmlns:p14="http://schemas.microsoft.com/office/powerpoint/2010/main" val="939191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4D94985-B2B9-443C-88E4-DC6A03630DE4}"/>
              </a:ext>
            </a:extLst>
          </p:cNvPr>
          <p:cNvSpPr>
            <a:spLocks noGrp="1"/>
          </p:cNvSpPr>
          <p:nvPr>
            <p:ph type="title"/>
          </p:nvPr>
        </p:nvSpPr>
        <p:spPr>
          <a:xfrm>
            <a:off x="494260" y="1683144"/>
            <a:ext cx="2774922" cy="3491712"/>
          </a:xfrm>
        </p:spPr>
        <p:txBody>
          <a:bodyPr vert="horz" lIns="91440" tIns="45720" rIns="91440" bIns="45720" rtlCol="0" anchor="t">
            <a:normAutofit/>
          </a:bodyPr>
          <a:lstStyle/>
          <a:p>
            <a:pPr algn="ctr"/>
            <a:r>
              <a:rPr lang="en-US" dirty="0">
                <a:ea typeface="+mj-lt"/>
                <a:cs typeface="+mj-lt"/>
              </a:rPr>
              <a:t>Signs and Symptoms</a:t>
            </a:r>
            <a:endParaRPr lang="en-US" dirty="0">
              <a:cs typeface="Arial" panose="020B0604020202020204"/>
            </a:endParaRPr>
          </a:p>
        </p:txBody>
      </p:sp>
      <p:sp>
        <p:nvSpPr>
          <p:cNvPr id="3" name="Content Placeholder 2">
            <a:extLst>
              <a:ext uri="{FF2B5EF4-FFF2-40B4-BE49-F238E27FC236}">
                <a16:creationId xmlns:a16="http://schemas.microsoft.com/office/drawing/2014/main" id="{C4112BE6-32F0-46C1-97F3-7993163F4639}"/>
              </a:ext>
            </a:extLst>
          </p:cNvPr>
          <p:cNvSpPr>
            <a:spLocks noGrp="1"/>
          </p:cNvSpPr>
          <p:nvPr>
            <p:ph idx="1"/>
          </p:nvPr>
        </p:nvSpPr>
        <p:spPr>
          <a:xfrm>
            <a:off x="4361606" y="1056875"/>
            <a:ext cx="6627377" cy="4532764"/>
          </a:xfrm>
        </p:spPr>
        <p:txBody>
          <a:bodyPr>
            <a:normAutofit fontScale="92500" lnSpcReduction="20000"/>
          </a:bodyPr>
          <a:lstStyle/>
          <a:p>
            <a:pPr marL="344170" indent="-344170"/>
            <a:endParaRPr lang="en-US" dirty="0">
              <a:cs typeface="Arial" panose="020B0604020202020204"/>
            </a:endParaRPr>
          </a:p>
          <a:p>
            <a:pPr marL="344170" indent="-344170"/>
            <a:endParaRPr lang="en-US" dirty="0">
              <a:cs typeface="Arial" panose="020B0604020202020204"/>
            </a:endParaRPr>
          </a:p>
          <a:p>
            <a:pPr marL="344170" indent="-344170"/>
            <a:r>
              <a:rPr lang="en-US" sz="2800" dirty="0">
                <a:solidFill>
                  <a:schemeClr val="accent1"/>
                </a:solidFill>
                <a:ea typeface="+mn-lt"/>
                <a:cs typeface="+mn-lt"/>
              </a:rPr>
              <a:t>Symptoms of asthma vary from person to person. Some experience it frequently, or some get signs only at time and some when they are exercising. Generally, the symptoms of asthma include shortness of breath. Difficulty in sleeping due to shortness of breath, tightness and pain in the chest and whistling or wheezing sound when breathing out. Signs of a worsening asthmatic condition include frequent need to use a quick click inhaler and increased difficulty in breathing.</a:t>
            </a:r>
            <a:endParaRPr lang="en-US" dirty="0">
              <a:solidFill>
                <a:schemeClr val="accent3">
                  <a:lumMod val="60000"/>
                  <a:lumOff val="40000"/>
                </a:schemeClr>
              </a:solidFill>
              <a:ea typeface="+mn-lt"/>
              <a:cs typeface="+mn-lt"/>
            </a:endParaRPr>
          </a:p>
          <a:p>
            <a:pPr marL="344170" indent="-344170"/>
            <a:endParaRPr lang="en-US" dirty="0"/>
          </a:p>
          <a:p>
            <a:pPr marL="344170" indent="-344170"/>
            <a:endParaRPr lang="en-US" dirty="0">
              <a:cs typeface="Arial"/>
            </a:endParaRPr>
          </a:p>
        </p:txBody>
      </p:sp>
      <p:sp>
        <p:nvSpPr>
          <p:cNvPr id="12" name="Freeform: Shape 11">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4">
            <a:extLst>
              <a:ext uri="{FF2B5EF4-FFF2-40B4-BE49-F238E27FC236}">
                <a16:creationId xmlns:a16="http://schemas.microsoft.com/office/drawing/2014/main" id="{9E8AED40-B554-4FBD-BF01-CD4B08BD9F4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4891" y="2956531"/>
            <a:ext cx="3188897" cy="1793202"/>
          </a:xfrm>
          <a:prstGeom prst="rect">
            <a:avLst/>
          </a:prstGeom>
        </p:spPr>
      </p:pic>
    </p:spTree>
    <p:extLst>
      <p:ext uri="{BB962C8B-B14F-4D97-AF65-F5344CB8AC3E}">
        <p14:creationId xmlns:p14="http://schemas.microsoft.com/office/powerpoint/2010/main" val="261597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4D94985-B2B9-443C-88E4-DC6A03630DE4}"/>
              </a:ext>
            </a:extLst>
          </p:cNvPr>
          <p:cNvSpPr>
            <a:spLocks noGrp="1"/>
          </p:cNvSpPr>
          <p:nvPr>
            <p:ph type="title"/>
          </p:nvPr>
        </p:nvSpPr>
        <p:spPr>
          <a:xfrm>
            <a:off x="494260" y="1683144"/>
            <a:ext cx="2774922" cy="3491712"/>
          </a:xfrm>
        </p:spPr>
        <p:txBody>
          <a:bodyPr vert="horz" lIns="91440" tIns="45720" rIns="91440" bIns="45720" rtlCol="0" anchor="t">
            <a:normAutofit/>
          </a:bodyPr>
          <a:lstStyle/>
          <a:p>
            <a:pPr algn="ctr"/>
            <a:r>
              <a:rPr lang="en-US" dirty="0">
                <a:ea typeface="+mj-lt"/>
                <a:cs typeface="+mj-lt"/>
              </a:rPr>
              <a:t>Curable or Non-curable?</a:t>
            </a:r>
            <a:endParaRPr lang="en-US" dirty="0">
              <a:cs typeface="Arial" panose="020B0604020202020204"/>
            </a:endParaRPr>
          </a:p>
        </p:txBody>
      </p:sp>
      <p:sp>
        <p:nvSpPr>
          <p:cNvPr id="3" name="Content Placeholder 2">
            <a:extLst>
              <a:ext uri="{FF2B5EF4-FFF2-40B4-BE49-F238E27FC236}">
                <a16:creationId xmlns:a16="http://schemas.microsoft.com/office/drawing/2014/main" id="{C4112BE6-32F0-46C1-97F3-7993163F4639}"/>
              </a:ext>
            </a:extLst>
          </p:cNvPr>
          <p:cNvSpPr>
            <a:spLocks noGrp="1"/>
          </p:cNvSpPr>
          <p:nvPr>
            <p:ph idx="1"/>
          </p:nvPr>
        </p:nvSpPr>
        <p:spPr>
          <a:xfrm>
            <a:off x="4361606" y="1312607"/>
            <a:ext cx="6627377" cy="3862250"/>
          </a:xfrm>
        </p:spPr>
        <p:txBody>
          <a:bodyPr>
            <a:normAutofit fontScale="92500" lnSpcReduction="20000"/>
          </a:bodyPr>
          <a:lstStyle/>
          <a:p>
            <a:pPr marL="344170" indent="-344170"/>
            <a:endParaRPr lang="en-US" dirty="0">
              <a:cs typeface="Arial" panose="020B0604020202020204"/>
            </a:endParaRPr>
          </a:p>
          <a:p>
            <a:pPr marL="344170" indent="-344170"/>
            <a:endParaRPr lang="en-US" dirty="0">
              <a:cs typeface="Arial" panose="020B0604020202020204"/>
            </a:endParaRPr>
          </a:p>
          <a:p>
            <a:pPr marL="344170" indent="-344170"/>
            <a:r>
              <a:rPr lang="en-US" sz="2800" dirty="0">
                <a:solidFill>
                  <a:schemeClr val="accent1"/>
                </a:solidFill>
                <a:ea typeface="+mn-lt"/>
                <a:cs typeface="+mn-lt"/>
              </a:rPr>
              <a:t>Unfortunately, asthma can’t be cured. However, the symptoms can be controlled. Therefore, it is important for one to work with hos or her doctor to adjust the treatment. This is crucial because asthma changes from time to time and the condition is also affected by the weather conditions. One can be vaccinated against influenza and also avoid asthma triggers. Most important, you have to take the medication as prescribed.</a:t>
            </a:r>
            <a:endParaRPr lang="en-US" dirty="0">
              <a:solidFill>
                <a:schemeClr val="accent3">
                  <a:lumMod val="60000"/>
                  <a:lumOff val="40000"/>
                </a:schemeClr>
              </a:solidFill>
              <a:ea typeface="+mn-lt"/>
              <a:cs typeface="+mn-lt"/>
            </a:endParaRPr>
          </a:p>
          <a:p>
            <a:pPr marL="344170" indent="-344170"/>
            <a:endParaRPr lang="en-US" dirty="0"/>
          </a:p>
          <a:p>
            <a:pPr marL="344170" indent="-344170"/>
            <a:endParaRPr lang="en-US" dirty="0">
              <a:cs typeface="Arial"/>
            </a:endParaRPr>
          </a:p>
        </p:txBody>
      </p:sp>
      <p:sp>
        <p:nvSpPr>
          <p:cNvPr id="12" name="Freeform: Shape 11">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4" descr="A picture containing table&#10;&#10;Description generated with very high confidence">
            <a:extLst>
              <a:ext uri="{FF2B5EF4-FFF2-40B4-BE49-F238E27FC236}">
                <a16:creationId xmlns:a16="http://schemas.microsoft.com/office/drawing/2014/main" id="{9E8AED40-B554-4FBD-BF01-CD4B08BD9F42}"/>
              </a:ext>
            </a:extLst>
          </p:cNvPr>
          <p:cNvPicPr>
            <a:picLocks noChangeAspect="1"/>
          </p:cNvPicPr>
          <p:nvPr/>
        </p:nvPicPr>
        <p:blipFill>
          <a:blip r:embed="rId2"/>
          <a:stretch>
            <a:fillRect/>
          </a:stretch>
        </p:blipFill>
        <p:spPr>
          <a:xfrm>
            <a:off x="94891" y="2782480"/>
            <a:ext cx="3188897" cy="2141305"/>
          </a:xfrm>
          <a:prstGeom prst="rect">
            <a:avLst/>
          </a:prstGeom>
        </p:spPr>
      </p:pic>
    </p:spTree>
    <p:extLst>
      <p:ext uri="{BB962C8B-B14F-4D97-AF65-F5344CB8AC3E}">
        <p14:creationId xmlns:p14="http://schemas.microsoft.com/office/powerpoint/2010/main" val="4278681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6BACC2EA-4DDC-49F2-8FD1-F8DAB023B096}"/>
              </a:ext>
            </a:extLst>
          </p:cNvPr>
          <p:cNvSpPr>
            <a:spLocks noGrp="1"/>
          </p:cNvSpPr>
          <p:nvPr>
            <p:ph idx="1"/>
          </p:nvPr>
        </p:nvSpPr>
        <p:spPr>
          <a:xfrm>
            <a:off x="1264150" y="1496501"/>
            <a:ext cx="6461231" cy="3864998"/>
          </a:xfrm>
        </p:spPr>
        <p:txBody>
          <a:bodyPr>
            <a:normAutofit fontScale="85000" lnSpcReduction="20000"/>
          </a:bodyPr>
          <a:lstStyle/>
          <a:p>
            <a:pPr marL="344170" indent="-344170"/>
            <a:r>
              <a:rPr lang="en-US" sz="2800" dirty="0">
                <a:solidFill>
                  <a:schemeClr val="accent1"/>
                </a:solidFill>
                <a:ea typeface="+mn-lt"/>
                <a:cs typeface="+mn-lt"/>
              </a:rPr>
              <a:t>Asthma can be life threatening and therefore, as soon as one experiences the symptoms such as pain and tightness in the chest and difficulty in breathing, he or she should seek medical attention from a doctor. Even though asthma is incurable, one can take precautions and avoid environments with airborne pollutants and strong smells. If found to have asthma, ensure you carry your inhaler all the time and avoid lonely places because you are at risk and might need help anytime. Smoking habits should be shunned as can ;lead to asthma as well as other diseases of the lungs.</a:t>
            </a:r>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5F0F490-6E4B-47F4-A367-DD2E2336234A}"/>
              </a:ext>
            </a:extLst>
          </p:cNvPr>
          <p:cNvSpPr>
            <a:spLocks noGrp="1"/>
          </p:cNvSpPr>
          <p:nvPr>
            <p:ph type="title"/>
          </p:nvPr>
        </p:nvSpPr>
        <p:spPr>
          <a:xfrm>
            <a:off x="8982805" y="1865740"/>
            <a:ext cx="2947482" cy="3126520"/>
          </a:xfrm>
        </p:spPr>
        <p:txBody>
          <a:bodyPr vert="horz" lIns="91440" tIns="45720" rIns="91440" bIns="45720" rtlCol="0" anchor="t">
            <a:normAutofit/>
          </a:bodyPr>
          <a:lstStyle/>
          <a:p>
            <a:pPr algn="ctr"/>
            <a:r>
              <a:rPr lang="en-US" dirty="0">
                <a:ea typeface="+mj-lt"/>
                <a:cs typeface="+mj-lt"/>
              </a:rPr>
              <a:t>Conclusion</a:t>
            </a:r>
            <a:endParaRPr lang="en-US" dirty="0">
              <a:cs typeface="Arial" panose="020B0604020202020204"/>
            </a:endParaRPr>
          </a:p>
        </p:txBody>
      </p:sp>
      <p:pic>
        <p:nvPicPr>
          <p:cNvPr id="4" name="Picture 4">
            <a:extLst>
              <a:ext uri="{FF2B5EF4-FFF2-40B4-BE49-F238E27FC236}">
                <a16:creationId xmlns:a16="http://schemas.microsoft.com/office/drawing/2014/main" id="{7C2FC5F0-09DE-4E07-9C6A-66C0FD14C79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790039" y="2964426"/>
            <a:ext cx="3143829" cy="2458663"/>
          </a:xfrm>
          <a:prstGeom prst="rect">
            <a:avLst/>
          </a:prstGeom>
        </p:spPr>
      </p:pic>
    </p:spTree>
    <p:extLst>
      <p:ext uri="{BB962C8B-B14F-4D97-AF65-F5344CB8AC3E}">
        <p14:creationId xmlns:p14="http://schemas.microsoft.com/office/powerpoint/2010/main" val="474172417"/>
      </p:ext>
    </p:extLst>
  </p:cSld>
  <p:clrMapOvr>
    <a:masterClrMapping/>
  </p:clrMapOvr>
</p:sld>
</file>

<file path=ppt/theme/theme1.xml><?xml version="1.0" encoding="utf-8"?>
<a:theme xmlns:a="http://schemas.openxmlformats.org/drawingml/2006/main" name="Frame">
  <a:themeElements>
    <a:clrScheme name="Frame">
      <a:dk1>
        <a:sysClr val="windowText" lastClr="000000"/>
      </a:dk1>
      <a:lt1>
        <a:sysClr val="window" lastClr="FFFFFF"/>
      </a:lt1>
      <a:dk2>
        <a:srgbClr val="4A3F38"/>
      </a:dk2>
      <a:lt2>
        <a:srgbClr val="EEEDCB"/>
      </a:lt2>
      <a:accent1>
        <a:srgbClr val="818E9F"/>
      </a:accent1>
      <a:accent2>
        <a:srgbClr val="D26400"/>
      </a:accent2>
      <a:accent3>
        <a:srgbClr val="C3BA45"/>
      </a:accent3>
      <a:accent4>
        <a:srgbClr val="8A8552"/>
      </a:accent4>
      <a:accent5>
        <a:srgbClr val="F3B843"/>
      </a:accent5>
      <a:accent6>
        <a:srgbClr val="786C71"/>
      </a:accent6>
      <a:hlink>
        <a:srgbClr val="46A7CA"/>
      </a:hlink>
      <a:folHlink>
        <a:srgbClr val="B2B2B2"/>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9935E573-C197-41A8-BCA1-5D5F62C560B7}"/>
    </a:ext>
  </a:extLst>
</a:theme>
</file>

<file path=docProps/app.xml><?xml version="1.0" encoding="utf-8"?>
<Properties xmlns="http://schemas.openxmlformats.org/officeDocument/2006/extended-properties" xmlns:vt="http://schemas.openxmlformats.org/officeDocument/2006/docPropsVTypes">
  <Template>office theme</Template>
  <TotalTime>60</TotalTime>
  <Words>722</Words>
  <Application>Microsoft Office PowerPoint</Application>
  <PresentationFormat>Widescreen</PresentationFormat>
  <Paragraphs>24</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Corbel</vt:lpstr>
      <vt:lpstr>Times New Roman</vt:lpstr>
      <vt:lpstr>Wingdings 2</vt:lpstr>
      <vt:lpstr>Frame</vt:lpstr>
      <vt:lpstr>Prognosis:</vt:lpstr>
      <vt:lpstr>Treatment</vt:lpstr>
      <vt:lpstr>Differential Diagnosis</vt:lpstr>
      <vt:lpstr>Actual diagnosis</vt:lpstr>
      <vt:lpstr>Etiology</vt:lpstr>
      <vt:lpstr>Epidemiology</vt:lpstr>
      <vt:lpstr>Signs and Symptoms</vt:lpstr>
      <vt:lpstr>Curable or Non-curable?</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ANTONY OUMA</cp:lastModifiedBy>
  <cp:revision>51</cp:revision>
  <dcterms:created xsi:type="dcterms:W3CDTF">2019-11-21T06:51:23Z</dcterms:created>
  <dcterms:modified xsi:type="dcterms:W3CDTF">2019-11-23T10:41:47Z</dcterms:modified>
</cp:coreProperties>
</file>